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5"/>
  </p:notesMasterIdLst>
  <p:handoutMasterIdLst>
    <p:handoutMasterId r:id="rId16"/>
  </p:handoutMasterIdLst>
  <p:sldIdLst>
    <p:sldId id="256" r:id="rId2"/>
    <p:sldId id="261" r:id="rId3"/>
    <p:sldId id="263" r:id="rId4"/>
    <p:sldId id="265" r:id="rId5"/>
    <p:sldId id="262" r:id="rId6"/>
    <p:sldId id="268" r:id="rId7"/>
    <p:sldId id="269" r:id="rId8"/>
    <p:sldId id="272" r:id="rId9"/>
    <p:sldId id="274" r:id="rId10"/>
    <p:sldId id="280" r:id="rId11"/>
    <p:sldId id="281" r:id="rId12"/>
    <p:sldId id="277" r:id="rId13"/>
    <p:sldId id="279" r:id="rId14"/>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86" d="100"/>
          <a:sy n="86" d="100"/>
        </p:scale>
        <p:origin x="562" y="6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2021/12/31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2021/12/31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147992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487624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2021/12/31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2021/12/31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2021/12/31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2021/12/31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40. </a:t>
            </a:r>
            <a:r>
              <a:rPr lang="zh-CN" altLang="en-US" u="sng">
                <a:latin typeface="Microsoft YaHei UI" panose="020B0503020204020204" pitchFamily="34" charset="-122"/>
                <a:ea typeface="Microsoft YaHei UI" panose="020B0503020204020204" pitchFamily="34" charset="-122"/>
              </a:rPr>
              <a:t>互动论教学法</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39" y="369326"/>
            <a:ext cx="9875520" cy="1356360"/>
          </a:xfrm>
        </p:spPr>
        <p:txBody>
          <a:bodyPr rtlCol="0"/>
          <a:lstStyle/>
          <a:p>
            <a:pPr rtl="0"/>
            <a:r>
              <a:rPr lang="en-US" altLang="zh-CN" dirty="0"/>
              <a:t>40.5 </a:t>
            </a:r>
            <a:r>
              <a:rPr lang="zh-CN" altLang="en-US" dirty="0"/>
              <a:t>如何根据互动论来指导我国的英语教学？</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447079" y="1725686"/>
            <a:ext cx="11297841" cy="5132314"/>
          </a:xfrm>
        </p:spPr>
        <p:txBody>
          <a:bodyPr>
            <a:noAutofit/>
          </a:bodyPr>
          <a:lstStyle/>
          <a:p>
            <a:pPr algn="just">
              <a:lnSpc>
                <a:spcPct val="150000"/>
              </a:lnSpc>
              <a:spcBef>
                <a:spcPts val="0"/>
              </a:spcBef>
            </a:pPr>
            <a:r>
              <a:rPr lang="zh-CN" altLang="en-US" sz="2400" u="sng" dirty="0"/>
              <a:t>鼓励学生通过可理解性输出促进自身的语言学习</a:t>
            </a:r>
            <a:endParaRPr lang="en-GB" altLang="zh-CN" sz="2400" u="sng" dirty="0"/>
          </a:p>
          <a:p>
            <a:pPr marL="45720" indent="0" algn="just">
              <a:lnSpc>
                <a:spcPct val="150000"/>
              </a:lnSpc>
              <a:spcBef>
                <a:spcPts val="0"/>
              </a:spcBef>
              <a:buNone/>
            </a:pPr>
            <a:r>
              <a:rPr lang="zh-CN" altLang="en-US" sz="2400" dirty="0"/>
              <a:t>☛</a:t>
            </a:r>
            <a:r>
              <a:rPr lang="en-US" altLang="zh-CN" sz="2400" dirty="0"/>
              <a:t> </a:t>
            </a:r>
            <a:r>
              <a:rPr lang="zh-CN" altLang="en-US" sz="2400" dirty="0"/>
              <a:t>语言材料输入以后，经过吸收和整合成为学生自己的知识储备。</a:t>
            </a:r>
            <a:endParaRPr lang="en-US" altLang="zh-CN" sz="2400" dirty="0"/>
          </a:p>
          <a:p>
            <a:pPr marL="45720" indent="0" algn="just">
              <a:lnSpc>
                <a:spcPct val="150000"/>
              </a:lnSpc>
              <a:spcBef>
                <a:spcPts val="0"/>
              </a:spcBef>
              <a:buNone/>
            </a:pPr>
            <a:endParaRPr lang="en-US" altLang="zh-CN" sz="2400" dirty="0"/>
          </a:p>
          <a:p>
            <a:pPr marL="45720" indent="0" algn="just">
              <a:lnSpc>
                <a:spcPct val="150000"/>
              </a:lnSpc>
              <a:spcBef>
                <a:spcPts val="0"/>
              </a:spcBef>
              <a:buNone/>
            </a:pPr>
            <a:r>
              <a:rPr lang="zh-CN" altLang="en-US" sz="2400" dirty="0"/>
              <a:t>☛学生语言学习的效果只有通过语言输出才能检验。</a:t>
            </a:r>
            <a:endParaRPr lang="en-US" altLang="zh-CN" sz="2400" dirty="0"/>
          </a:p>
          <a:p>
            <a:pPr marL="45720" indent="0" algn="just">
              <a:lnSpc>
                <a:spcPct val="150000"/>
              </a:lnSpc>
              <a:spcBef>
                <a:spcPts val="0"/>
              </a:spcBef>
              <a:buNone/>
            </a:pPr>
            <a:endParaRPr lang="en-GB" altLang="zh-CN" sz="2400" dirty="0"/>
          </a:p>
          <a:p>
            <a:pPr marL="45720" indent="0" algn="just">
              <a:lnSpc>
                <a:spcPct val="150000"/>
              </a:lnSpc>
              <a:spcBef>
                <a:spcPts val="0"/>
              </a:spcBef>
              <a:buNone/>
            </a:pPr>
            <a:r>
              <a:rPr lang="zh-CN" altLang="en-US" sz="2400" dirty="0"/>
              <a:t>☛学生在与其他语言学习者互动的过程中，就会主动运用自己所学到的语言知识，如果发生交际误解，就会尽可能修正自己的表达方式，使之被对方理解。</a:t>
            </a:r>
            <a:endParaRPr lang="en-GB" altLang="zh-CN" sz="2400" dirty="0"/>
          </a:p>
        </p:txBody>
      </p:sp>
      <p:pic>
        <p:nvPicPr>
          <p:cNvPr id="3" name="图片 2">
            <a:extLst>
              <a:ext uri="{FF2B5EF4-FFF2-40B4-BE49-F238E27FC236}">
                <a16:creationId xmlns:a16="http://schemas.microsoft.com/office/drawing/2014/main" id="{4A606078-2A86-445D-AD35-57939885EED8}"/>
              </a:ext>
            </a:extLst>
          </p:cNvPr>
          <p:cNvPicPr>
            <a:picLocks noChangeAspect="1"/>
          </p:cNvPicPr>
          <p:nvPr/>
        </p:nvPicPr>
        <p:blipFill>
          <a:blip r:embed="rId3"/>
          <a:stretch>
            <a:fillRect/>
          </a:stretch>
        </p:blipFill>
        <p:spPr>
          <a:xfrm>
            <a:off x="10637994" y="1143987"/>
            <a:ext cx="914479" cy="914479"/>
          </a:xfrm>
          <a:prstGeom prst="rect">
            <a:avLst/>
          </a:prstGeom>
        </p:spPr>
      </p:pic>
    </p:spTree>
    <p:extLst>
      <p:ext uri="{BB962C8B-B14F-4D97-AF65-F5344CB8AC3E}">
        <p14:creationId xmlns:p14="http://schemas.microsoft.com/office/powerpoint/2010/main" val="1211075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39" y="555774"/>
            <a:ext cx="9875520" cy="1356360"/>
          </a:xfrm>
        </p:spPr>
        <p:txBody>
          <a:bodyPr rtlCol="0"/>
          <a:lstStyle/>
          <a:p>
            <a:pPr rtl="0"/>
            <a:r>
              <a:rPr lang="en-US" altLang="zh-CN" dirty="0"/>
              <a:t>40.5 </a:t>
            </a:r>
            <a:r>
              <a:rPr lang="zh-CN" altLang="en-US" dirty="0"/>
              <a:t>如何根据互动论来指导我国的英语教学？</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447079" y="2267223"/>
            <a:ext cx="11297841" cy="5132314"/>
          </a:xfrm>
        </p:spPr>
        <p:txBody>
          <a:bodyPr>
            <a:noAutofit/>
          </a:bodyPr>
          <a:lstStyle/>
          <a:p>
            <a:pPr algn="just">
              <a:lnSpc>
                <a:spcPct val="150000"/>
              </a:lnSpc>
              <a:spcBef>
                <a:spcPts val="0"/>
              </a:spcBef>
            </a:pPr>
            <a:r>
              <a:rPr lang="zh-CN" altLang="en-US" sz="2400" u="sng" dirty="0"/>
              <a:t>对语言学习过程的中间环节不容忽视</a:t>
            </a:r>
            <a:endParaRPr lang="en-US" altLang="zh-CN" sz="2400" u="sng" dirty="0"/>
          </a:p>
          <a:p>
            <a:pPr algn="just">
              <a:lnSpc>
                <a:spcPct val="150000"/>
              </a:lnSpc>
              <a:spcBef>
                <a:spcPts val="0"/>
              </a:spcBef>
            </a:pPr>
            <a:endParaRPr lang="en-GB" altLang="zh-CN" sz="2400" u="sng" dirty="0"/>
          </a:p>
          <a:p>
            <a:pPr marL="45720" indent="0" algn="just">
              <a:lnSpc>
                <a:spcPct val="150000"/>
              </a:lnSpc>
              <a:spcBef>
                <a:spcPts val="0"/>
              </a:spcBef>
              <a:buNone/>
            </a:pPr>
            <a:r>
              <a:rPr lang="zh-CN" altLang="en-US" sz="2400" dirty="0"/>
              <a:t>☛  盖斯语言习得过程有五个阶段，中间隐性的吸收和整合是我们无法控制的。因此我们可以不断地对语言知识进行重复与强化，促进中间学习过程的顺利进行与发展。</a:t>
            </a:r>
            <a:endParaRPr lang="en-GB" sz="2400" dirty="0"/>
          </a:p>
        </p:txBody>
      </p:sp>
      <p:pic>
        <p:nvPicPr>
          <p:cNvPr id="3" name="图片 2">
            <a:extLst>
              <a:ext uri="{FF2B5EF4-FFF2-40B4-BE49-F238E27FC236}">
                <a16:creationId xmlns:a16="http://schemas.microsoft.com/office/drawing/2014/main" id="{4A606078-2A86-445D-AD35-57939885EED8}"/>
              </a:ext>
            </a:extLst>
          </p:cNvPr>
          <p:cNvPicPr>
            <a:picLocks noChangeAspect="1"/>
          </p:cNvPicPr>
          <p:nvPr/>
        </p:nvPicPr>
        <p:blipFill>
          <a:blip r:embed="rId3"/>
          <a:stretch>
            <a:fillRect/>
          </a:stretch>
        </p:blipFill>
        <p:spPr>
          <a:xfrm>
            <a:off x="10637994" y="1233954"/>
            <a:ext cx="914479" cy="914479"/>
          </a:xfrm>
          <a:prstGeom prst="rect">
            <a:avLst/>
          </a:prstGeom>
        </p:spPr>
      </p:pic>
    </p:spTree>
    <p:extLst>
      <p:ext uri="{BB962C8B-B14F-4D97-AF65-F5344CB8AC3E}">
        <p14:creationId xmlns:p14="http://schemas.microsoft.com/office/powerpoint/2010/main" val="1104514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40.6</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 基于互动论的语言习得观有利于学生综合语言运用能力的发展，应该大力应用到我国的英语教学方法改革中。</a:t>
            </a:r>
            <a:endParaRPr lang="en-US" altLang="zh-CN" sz="2400" dirty="0"/>
          </a:p>
          <a:p>
            <a:pPr marL="45720" indent="720000" algn="just">
              <a:lnSpc>
                <a:spcPct val="150000"/>
              </a:lnSpc>
              <a:spcBef>
                <a:spcPts val="0"/>
              </a:spcBef>
              <a:buNone/>
            </a:pPr>
            <a:r>
              <a:rPr lang="zh-CN" altLang="en-US" sz="2400" dirty="0"/>
              <a:t>上海新高考方案从</a:t>
            </a:r>
            <a:r>
              <a:rPr lang="en-US" altLang="zh-CN" sz="2400" dirty="0"/>
              <a:t>2017</a:t>
            </a:r>
            <a:r>
              <a:rPr lang="zh-CN" altLang="en-US" sz="2400" dirty="0"/>
              <a:t>年起将增加口语测试并纳入总分，这一尝试将为全国英语改革提供借鉴。因此，作者认为最急迫的就是改革英语教学水平考核与评价方式。</a:t>
            </a:r>
            <a:endParaRPr lang="en-US" altLang="zh-CN" sz="2400" dirty="0"/>
          </a:p>
          <a:p>
            <a:pPr marL="45720" indent="720000" algn="just">
              <a:lnSpc>
                <a:spcPct val="150000"/>
              </a:lnSpc>
              <a:spcBef>
                <a:spcPts val="0"/>
              </a:spcBef>
              <a:buNone/>
            </a:pPr>
            <a:r>
              <a:rPr lang="zh-CN" altLang="en-US" sz="2400" dirty="0"/>
              <a:t>从小学到中学每一次期末考试都要加上英语口语测试，且占试卷总分的较大比例，从而使英语口语教学成为一种常态。这样一来，中国学生的英语水平才会真正提高。</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508187109"/>
              </p:ext>
            </p:extLst>
          </p:nvPr>
        </p:nvGraphicFramePr>
        <p:xfrm>
          <a:off x="1159668" y="1601227"/>
          <a:ext cx="6968332" cy="4435869"/>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互动论语言习得观如何解释语言习得？</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我国英语教学下学生交际能力差的根源是什么？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如何根据互动论来指导我国的英语教学？</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40.6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40.1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gn="just">
              <a:lnSpc>
                <a:spcPct val="150000"/>
              </a:lnSpc>
              <a:spcBef>
                <a:spcPts val="0"/>
              </a:spcBef>
              <a:buNone/>
            </a:pPr>
            <a:r>
              <a:rPr lang="en-US" altLang="zh-CN" sz="2000" dirty="0"/>
              <a:t>2016</a:t>
            </a:r>
            <a:r>
              <a:rPr lang="zh-CN" altLang="en-US" sz="2000" dirty="0"/>
              <a:t>年</a:t>
            </a:r>
            <a:r>
              <a:rPr lang="en-US" altLang="zh-CN" sz="2000" dirty="0"/>
              <a:t>9</a:t>
            </a:r>
            <a:r>
              <a:rPr lang="zh-CN" altLang="en-US" sz="2000" dirty="0"/>
              <a:t>月</a:t>
            </a:r>
            <a:r>
              <a:rPr lang="en-US" altLang="zh-CN" sz="2000" dirty="0"/>
              <a:t>23</a:t>
            </a:r>
            <a:r>
              <a:rPr lang="zh-CN" altLang="en-US" sz="2000" dirty="0"/>
              <a:t>日，搜狐教育上发表了这样一篇文章</a:t>
            </a:r>
            <a:r>
              <a:rPr lang="en-US" altLang="zh-CN" sz="2000" dirty="0"/>
              <a:t>《</a:t>
            </a:r>
            <a:r>
              <a:rPr lang="zh-CN" altLang="en-US" sz="2000" dirty="0"/>
              <a:t>美国教授眼中的中国学生怎么样？</a:t>
            </a:r>
            <a:r>
              <a:rPr lang="en-US" altLang="zh-CN" sz="2000" dirty="0"/>
              <a:t>》</a:t>
            </a:r>
          </a:p>
          <a:p>
            <a:pPr marL="45720" indent="720000" algn="just">
              <a:lnSpc>
                <a:spcPct val="150000"/>
              </a:lnSpc>
              <a:spcBef>
                <a:spcPts val="0"/>
              </a:spcBef>
              <a:buNone/>
            </a:pPr>
            <a:r>
              <a:rPr lang="zh-CN" altLang="en-US" sz="2000" dirty="0"/>
              <a:t>文章通过美国教授的观点揭示了中国留学生在美国的现状。如今越来越多的中国学生到国外去留学深造，但是却存在诸多问题：</a:t>
            </a:r>
          </a:p>
          <a:p>
            <a:pPr marL="45720" indent="720000" algn="just">
              <a:lnSpc>
                <a:spcPct val="150000"/>
              </a:lnSpc>
              <a:spcBef>
                <a:spcPts val="0"/>
              </a:spcBef>
              <a:buNone/>
            </a:pPr>
            <a:r>
              <a:rPr lang="zh-CN" altLang="en-US" sz="2000" dirty="0"/>
              <a:t>第一，中国留学生英语水平普遍不高。他们不太愿意和别的国家的同学交流，总是倾向于和自己国家的人“抱团取暖”。尽管有许多学生在中国时英语考试成绩很高，但是到了以英语为母语的国家普遍发现自己交际能力不足，因为自己平常学的词汇语法等知识并没有涉及到交际。</a:t>
            </a:r>
          </a:p>
          <a:p>
            <a:pPr marL="45720" indent="720000" algn="just">
              <a:lnSpc>
                <a:spcPct val="150000"/>
              </a:lnSpc>
              <a:spcBef>
                <a:spcPts val="0"/>
              </a:spcBef>
              <a:buNone/>
            </a:pPr>
            <a:r>
              <a:rPr lang="zh-CN" altLang="en-US" sz="2000" dirty="0"/>
              <a:t>第二，讨论恐惧症。美国的大学课堂气氛活跃，教授通常会提出一些讨论问题来激发学生思考，但是中国留学生在这时往往沉默寡言，苦于不会用英语准确表达。</a:t>
            </a:r>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40.2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互动论语言习得观如何解释语言习得？</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我国英语教学存在这些问题的根源是什么？</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如何根据互动论来指导我国的英语教学？</a:t>
            </a:r>
          </a:p>
          <a:p>
            <a:endParaRPr lang="en-GB"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normAutofit fontScale="90000"/>
          </a:bodyPr>
          <a:lstStyle/>
          <a:p>
            <a:pPr rtl="0"/>
            <a:r>
              <a:rPr lang="en-GB" altLang="zh-CN" dirty="0"/>
              <a:t>40.3 </a:t>
            </a:r>
            <a:r>
              <a:rPr lang="zh-CN" altLang="en-US" dirty="0"/>
              <a:t>互动论语言习得观如何解释语言习得？</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03275" y="205740"/>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en-US" altLang="zh-CN" sz="2400" dirty="0"/>
              <a:t>Larsen-Freeman &amp; Long (2000)</a:t>
            </a:r>
            <a:r>
              <a:rPr lang="zh-CN" altLang="en-US" sz="2400" dirty="0"/>
              <a:t>认为根据对环境因素对二语习得的重要性不同可以将大多数二语习得理论分为三类：行为主义的语言习得观（</a:t>
            </a:r>
            <a:r>
              <a:rPr lang="en-US" altLang="zh-CN" sz="2400" dirty="0"/>
              <a:t>the </a:t>
            </a:r>
            <a:r>
              <a:rPr lang="en-US" altLang="zh-CN" sz="2400" dirty="0" err="1"/>
              <a:t>behaviourist</a:t>
            </a:r>
            <a:r>
              <a:rPr lang="en-US" altLang="zh-CN" sz="2400" dirty="0"/>
              <a:t> view of language acquisition</a:t>
            </a:r>
            <a:r>
              <a:rPr lang="zh-CN" altLang="en-US" sz="2400" dirty="0"/>
              <a:t>）、语法天生主义的语言习得观 </a:t>
            </a:r>
            <a:r>
              <a:rPr lang="en-US" altLang="zh-CN" sz="2400" dirty="0"/>
              <a:t>(the </a:t>
            </a:r>
            <a:r>
              <a:rPr lang="en-US" altLang="zh-CN" sz="2400" dirty="0" err="1"/>
              <a:t>innatist</a:t>
            </a:r>
            <a:r>
              <a:rPr lang="en-US" altLang="zh-CN" sz="2400" dirty="0"/>
              <a:t> view of language acquisition)</a:t>
            </a:r>
            <a:r>
              <a:rPr lang="zh-CN" altLang="en-US" sz="2400" dirty="0"/>
              <a:t>和互动主义的语言习得观。</a:t>
            </a:r>
            <a:endParaRPr lang="en-GB" altLang="zh-CN" sz="2400" dirty="0"/>
          </a:p>
          <a:p>
            <a:pPr marL="45720" indent="720000" algn="just">
              <a:lnSpc>
                <a:spcPct val="150000"/>
              </a:lnSpc>
              <a:spcBef>
                <a:spcPts val="0"/>
              </a:spcBef>
              <a:buNone/>
            </a:pPr>
            <a:r>
              <a:rPr lang="zh-CN" altLang="en-US" sz="2400" dirty="0"/>
              <a:t>互动主义的语言习得观则很好地弥合了行为主义和语法天生主义习得观的缺陷，将这两者结合起来，强调语言的发展是儿童内在的语言知识与环境相互作用的结果。同时也强调语言输入（环境）应该是可理解性输入。因此，基于互动论的语言习得观对于发展学生的语言能力有很大的指导意义。</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normAutofit fontScale="90000"/>
          </a:bodyPr>
          <a:lstStyle/>
          <a:p>
            <a:pPr rtl="0"/>
            <a:r>
              <a:rPr lang="en-GB" altLang="zh-CN" dirty="0"/>
              <a:t>40.3 </a:t>
            </a:r>
            <a:r>
              <a:rPr lang="zh-CN" altLang="en-US" dirty="0"/>
              <a:t>互动论语言习得观如何解释语言习得？</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80077" y="16779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6858000" cy="4715753"/>
          </a:xfrm>
        </p:spPr>
        <p:txBody>
          <a:bodyPr>
            <a:noAutofit/>
          </a:bodyPr>
          <a:lstStyle/>
          <a:p>
            <a:pPr marL="45720" indent="720000" algn="just">
              <a:lnSpc>
                <a:spcPct val="150000"/>
              </a:lnSpc>
              <a:spcBef>
                <a:spcPts val="0"/>
              </a:spcBef>
              <a:buNone/>
            </a:pPr>
            <a:r>
              <a:rPr lang="zh-CN" altLang="en-US" sz="2400" dirty="0"/>
              <a:t>在互动式的二语习得理论中，盖斯（</a:t>
            </a:r>
            <a:r>
              <a:rPr lang="en-US" altLang="zh-CN" sz="2400" dirty="0" err="1"/>
              <a:t>Gass</a:t>
            </a:r>
            <a:r>
              <a:rPr lang="zh-CN" altLang="en-US" sz="2400" dirty="0"/>
              <a:t>）的理论是最有影响力的。盖斯（</a:t>
            </a:r>
            <a:r>
              <a:rPr lang="en-US" altLang="zh-CN" sz="2400" dirty="0"/>
              <a:t>1997</a:t>
            </a:r>
            <a:r>
              <a:rPr lang="zh-CN" altLang="en-US" sz="2400" dirty="0"/>
              <a:t>）的二语习得理论将学习者的二语习得过程分为五个阶段：被感知的输入（</a:t>
            </a:r>
            <a:r>
              <a:rPr lang="en-US" altLang="zh-CN" sz="2400" dirty="0"/>
              <a:t>apperceived input</a:t>
            </a:r>
            <a:r>
              <a:rPr lang="zh-CN" altLang="en-US" sz="2400" dirty="0"/>
              <a:t>），被理解的输入（</a:t>
            </a:r>
            <a:r>
              <a:rPr lang="en-US" altLang="zh-CN" sz="2400" dirty="0"/>
              <a:t>comprehended input</a:t>
            </a:r>
            <a:r>
              <a:rPr lang="zh-CN" altLang="en-US" sz="2400" dirty="0"/>
              <a:t>），吸收（</a:t>
            </a:r>
            <a:r>
              <a:rPr lang="en-US" altLang="zh-CN" sz="2400" dirty="0"/>
              <a:t>intake</a:t>
            </a:r>
            <a:r>
              <a:rPr lang="zh-CN" altLang="en-US" sz="2400" dirty="0"/>
              <a:t>），整合（</a:t>
            </a:r>
            <a:r>
              <a:rPr lang="en-US" altLang="zh-CN" sz="2400" dirty="0"/>
              <a:t>integration</a:t>
            </a:r>
            <a:r>
              <a:rPr lang="zh-CN" altLang="en-US" sz="2400" dirty="0"/>
              <a:t>）和输出（</a:t>
            </a:r>
            <a:r>
              <a:rPr lang="en-US" altLang="zh-CN" sz="2400" dirty="0"/>
              <a:t>output</a:t>
            </a:r>
            <a:r>
              <a:rPr lang="zh-CN" altLang="en-US" sz="2400" dirty="0"/>
              <a:t>）。</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89114" y="686827"/>
            <a:ext cx="9875520" cy="1356360"/>
          </a:xfrm>
        </p:spPr>
        <p:txBody>
          <a:bodyPr rtlCol="0">
            <a:normAutofit fontScale="90000"/>
          </a:bodyPr>
          <a:lstStyle/>
          <a:p>
            <a:pPr rtl="0"/>
            <a:r>
              <a:rPr lang="en-US" altLang="zh-CN" dirty="0"/>
              <a:t>40.4 </a:t>
            </a:r>
            <a:r>
              <a:rPr lang="zh-CN" altLang="en-US" dirty="0"/>
              <a:t>我国英语教学下学生交际能力差的根源是什么？</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45686" y="327282"/>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72554" y="1672018"/>
            <a:ext cx="10708640" cy="5075947"/>
          </a:xfrm>
        </p:spPr>
        <p:txBody>
          <a:bodyPr>
            <a:noAutofit/>
          </a:bodyPr>
          <a:lstStyle/>
          <a:p>
            <a:pPr marL="45720" indent="720000" algn="just">
              <a:lnSpc>
                <a:spcPct val="150000"/>
              </a:lnSpc>
              <a:spcBef>
                <a:spcPts val="0"/>
              </a:spcBef>
              <a:buNone/>
            </a:pPr>
            <a:r>
              <a:rPr lang="zh-CN" altLang="en-US" sz="2400" dirty="0"/>
              <a:t>我国学生英语交际能力低下的原因是多方面的。总的来说，有制度方面的原因和观念方面的原因。</a:t>
            </a:r>
            <a:endParaRPr lang="en-US"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en-US" altLang="zh-CN" sz="2400" dirty="0"/>
              <a:t>1</a:t>
            </a:r>
            <a:r>
              <a:rPr lang="zh-CN" altLang="en-US" sz="2400" dirty="0"/>
              <a:t>、英语教学改革推进力度不够</a:t>
            </a:r>
            <a:endParaRPr lang="en-US"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en-US" altLang="zh-CN" sz="2400" dirty="0"/>
              <a:t>2. </a:t>
            </a:r>
            <a:r>
              <a:rPr lang="zh-CN" altLang="en-US" sz="2400" dirty="0"/>
              <a:t>不合理的英语考核方式</a:t>
            </a:r>
            <a:endParaRPr lang="en-US" altLang="zh-CN" sz="2400" dirty="0"/>
          </a:p>
          <a:p>
            <a:pPr marL="45720" indent="720000" algn="just">
              <a:lnSpc>
                <a:spcPct val="150000"/>
              </a:lnSpc>
              <a:spcBef>
                <a:spcPts val="0"/>
              </a:spcBef>
              <a:buNone/>
            </a:pPr>
            <a:endParaRPr lang="en-US" sz="2400" dirty="0"/>
          </a:p>
          <a:p>
            <a:pPr marL="45720" indent="720000" algn="just">
              <a:lnSpc>
                <a:spcPct val="150000"/>
              </a:lnSpc>
              <a:spcBef>
                <a:spcPts val="0"/>
              </a:spcBef>
              <a:buNone/>
            </a:pPr>
            <a:r>
              <a:rPr lang="en-US" altLang="zh-CN" sz="2400" dirty="0"/>
              <a:t>3. </a:t>
            </a:r>
            <a:r>
              <a:rPr lang="zh-CN" altLang="en-US" sz="2400" dirty="0"/>
              <a:t>英语教师的教学观念落后</a:t>
            </a: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28090" y="465807"/>
            <a:ext cx="9875520" cy="1356360"/>
          </a:xfrm>
        </p:spPr>
        <p:txBody>
          <a:bodyPr rtlCol="0">
            <a:normAutofit fontScale="90000"/>
          </a:bodyPr>
          <a:lstStyle/>
          <a:p>
            <a:pPr rtl="0"/>
            <a:r>
              <a:rPr lang="en-US" altLang="zh-CN" dirty="0"/>
              <a:t>40.5 </a:t>
            </a:r>
            <a:r>
              <a:rPr lang="zh-CN" altLang="en-US" dirty="0"/>
              <a:t>如何根据互动论来指导我国的英语教学？</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466255" y="1601226"/>
            <a:ext cx="8798560" cy="5132314"/>
          </a:xfrm>
        </p:spPr>
        <p:txBody>
          <a:bodyPr>
            <a:noAutofit/>
          </a:bodyPr>
          <a:lstStyle/>
          <a:p>
            <a:pPr algn="just">
              <a:lnSpc>
                <a:spcPct val="150000"/>
              </a:lnSpc>
              <a:spcBef>
                <a:spcPts val="0"/>
              </a:spcBef>
            </a:pPr>
            <a:r>
              <a:rPr lang="zh-CN" altLang="en-US" sz="2400" u="sng" dirty="0"/>
              <a:t>交际法与任务教学法</a:t>
            </a:r>
            <a:endParaRPr lang="en-GB" altLang="zh-CN" sz="2400" u="sng" dirty="0"/>
          </a:p>
          <a:p>
            <a:pPr marL="45720" indent="720000" algn="just">
              <a:lnSpc>
                <a:spcPct val="150000"/>
              </a:lnSpc>
              <a:spcBef>
                <a:spcPts val="0"/>
              </a:spcBef>
              <a:buNone/>
            </a:pPr>
            <a:r>
              <a:rPr lang="zh-CN" altLang="en-US" sz="2400" dirty="0"/>
              <a:t> 互动论的语言习得观在二语教学中最普遍的应用就是交际法。语言是交际的工具，只有在与他人的互动中才能更好地学习语言。交际法就是强调外语或二语教学时的交际互动。在二语教学中可以设计一些交际性活动。</a:t>
            </a:r>
            <a:endParaRPr lang="en-US" altLang="zh-CN" sz="2400" dirty="0"/>
          </a:p>
          <a:p>
            <a:pPr marL="45720" indent="720000" algn="just">
              <a:lnSpc>
                <a:spcPct val="150000"/>
              </a:lnSpc>
              <a:spcBef>
                <a:spcPts val="0"/>
              </a:spcBef>
              <a:buNone/>
            </a:pPr>
            <a:r>
              <a:rPr lang="zh-CN" altLang="en-US" sz="2400" dirty="0"/>
              <a:t>而任务教学法是交际法的延伸，学习者在共同完成语言任务的过程中进行互动，不断使自己的语言输出变得可理解，从而有利于在发展学生语言运用能力的同时促进语言知识的掌握。</a:t>
            </a:r>
            <a:endParaRPr lang="en-GB" sz="2400" dirty="0"/>
          </a:p>
        </p:txBody>
      </p:sp>
      <p:pic>
        <p:nvPicPr>
          <p:cNvPr id="4" name="图片 3">
            <a:extLst>
              <a:ext uri="{FF2B5EF4-FFF2-40B4-BE49-F238E27FC236}">
                <a16:creationId xmlns:a16="http://schemas.microsoft.com/office/drawing/2014/main" id="{A48A485A-640E-4948-8E3D-A38554E7EADE}"/>
              </a:ext>
            </a:extLst>
          </p:cNvPr>
          <p:cNvPicPr>
            <a:picLocks noChangeAspect="1"/>
          </p:cNvPicPr>
          <p:nvPr/>
        </p:nvPicPr>
        <p:blipFill>
          <a:blip r:embed="rId3"/>
          <a:stretch>
            <a:fillRect/>
          </a:stretch>
        </p:blipFill>
        <p:spPr>
          <a:xfrm>
            <a:off x="9537121" y="2546108"/>
            <a:ext cx="2347695" cy="2651760"/>
          </a:xfrm>
          <a:prstGeom prst="rect">
            <a:avLst/>
          </a:prstGeom>
        </p:spPr>
      </p:pic>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4"/>
          <a:stretch>
            <a:fillRect/>
          </a:stretch>
        </p:blipFill>
        <p:spPr>
          <a:xfrm>
            <a:off x="10515046" y="114398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158239" y="378032"/>
            <a:ext cx="9875520" cy="1356360"/>
          </a:xfrm>
        </p:spPr>
        <p:txBody>
          <a:bodyPr rtlCol="0"/>
          <a:lstStyle/>
          <a:p>
            <a:pPr rtl="0"/>
            <a:r>
              <a:rPr lang="en-US" altLang="zh-CN" dirty="0"/>
              <a:t>40.5 </a:t>
            </a:r>
            <a:r>
              <a:rPr lang="zh-CN" altLang="en-US" dirty="0"/>
              <a:t>如何根据互动论来指导我国的英语教学？</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447078" y="1932944"/>
            <a:ext cx="11297841" cy="5132314"/>
          </a:xfrm>
        </p:spPr>
        <p:txBody>
          <a:bodyPr>
            <a:noAutofit/>
          </a:bodyPr>
          <a:lstStyle/>
          <a:p>
            <a:pPr algn="just">
              <a:lnSpc>
                <a:spcPct val="150000"/>
              </a:lnSpc>
              <a:spcBef>
                <a:spcPts val="0"/>
              </a:spcBef>
            </a:pPr>
            <a:r>
              <a:rPr lang="zh-CN" altLang="en-US" sz="2400" u="sng" dirty="0"/>
              <a:t>语言输入的难度必须在语言学习者的接受能力范围之内</a:t>
            </a:r>
            <a:endParaRPr lang="en-US" altLang="zh-CN" sz="2400" u="sng" dirty="0"/>
          </a:p>
          <a:p>
            <a:pPr algn="just">
              <a:lnSpc>
                <a:spcPct val="150000"/>
              </a:lnSpc>
              <a:spcBef>
                <a:spcPts val="0"/>
              </a:spcBef>
            </a:pPr>
            <a:endParaRPr lang="en-GB" altLang="zh-CN" sz="2400" u="sng" dirty="0"/>
          </a:p>
          <a:p>
            <a:pPr marL="45720" indent="0" algn="just">
              <a:lnSpc>
                <a:spcPct val="150000"/>
              </a:lnSpc>
              <a:spcBef>
                <a:spcPts val="0"/>
              </a:spcBef>
              <a:buNone/>
            </a:pPr>
            <a:r>
              <a:rPr lang="zh-CN" altLang="en-US" sz="2400" dirty="0"/>
              <a:t>☛ 盖斯二语习得框架的第一个阶段就是被感知的输入，所以是重中之重</a:t>
            </a:r>
            <a:endParaRPr lang="en-US" altLang="zh-CN" sz="2400" dirty="0"/>
          </a:p>
          <a:p>
            <a:pPr marL="45720" indent="0" algn="just">
              <a:lnSpc>
                <a:spcPct val="150000"/>
              </a:lnSpc>
              <a:spcBef>
                <a:spcPts val="0"/>
              </a:spcBef>
              <a:buNone/>
            </a:pPr>
            <a:endParaRPr lang="en-US" altLang="zh-CN" sz="2400" dirty="0"/>
          </a:p>
          <a:p>
            <a:pPr marL="45720" indent="0" algn="just">
              <a:lnSpc>
                <a:spcPct val="150000"/>
              </a:lnSpc>
              <a:spcBef>
                <a:spcPts val="0"/>
              </a:spcBef>
              <a:buNone/>
            </a:pPr>
            <a:r>
              <a:rPr lang="zh-CN" altLang="en-US" sz="2400" dirty="0"/>
              <a:t>☛ 第二个阶段是被理解的输入。</a:t>
            </a:r>
            <a:endParaRPr lang="en-US" altLang="zh-CN" sz="2400" dirty="0"/>
          </a:p>
          <a:p>
            <a:pPr marL="45720" indent="0" algn="just">
              <a:lnSpc>
                <a:spcPct val="150000"/>
              </a:lnSpc>
              <a:spcBef>
                <a:spcPts val="0"/>
              </a:spcBef>
              <a:buNone/>
            </a:pPr>
            <a:r>
              <a:rPr lang="en-GB" sz="2400" dirty="0"/>
              <a:t>------------------------------------------------------------------------------------</a:t>
            </a:r>
          </a:p>
          <a:p>
            <a:pPr marL="45720" indent="0" algn="just">
              <a:lnSpc>
                <a:spcPct val="150000"/>
              </a:lnSpc>
              <a:spcBef>
                <a:spcPts val="0"/>
              </a:spcBef>
              <a:buNone/>
            </a:pPr>
            <a:r>
              <a:rPr lang="zh-CN" altLang="en-US" sz="2400" dirty="0"/>
              <a:t>如果语言材料难度过高，学生很难掌握，语言学习就很难进入到下一个阶段。</a:t>
            </a:r>
            <a:endParaRPr lang="en-GB" sz="2400" dirty="0"/>
          </a:p>
        </p:txBody>
      </p:sp>
      <p:pic>
        <p:nvPicPr>
          <p:cNvPr id="3" name="图片 2">
            <a:extLst>
              <a:ext uri="{FF2B5EF4-FFF2-40B4-BE49-F238E27FC236}">
                <a16:creationId xmlns:a16="http://schemas.microsoft.com/office/drawing/2014/main" id="{4A606078-2A86-445D-AD35-57939885EED8}"/>
              </a:ext>
            </a:extLst>
          </p:cNvPr>
          <p:cNvPicPr>
            <a:picLocks noChangeAspect="1"/>
          </p:cNvPicPr>
          <p:nvPr/>
        </p:nvPicPr>
        <p:blipFill>
          <a:blip r:embed="rId3"/>
          <a:stretch>
            <a:fillRect/>
          </a:stretch>
        </p:blipFill>
        <p:spPr>
          <a:xfrm>
            <a:off x="10637994" y="1143985"/>
            <a:ext cx="914479" cy="914479"/>
          </a:xfrm>
          <a:prstGeom prst="rect">
            <a:avLst/>
          </a:prstGeom>
        </p:spPr>
      </p:pic>
    </p:spTree>
    <p:extLst>
      <p:ext uri="{BB962C8B-B14F-4D97-AF65-F5344CB8AC3E}">
        <p14:creationId xmlns:p14="http://schemas.microsoft.com/office/powerpoint/2010/main" val="1147406386"/>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268</TotalTime>
  <Words>1166</Words>
  <Application>Microsoft Office PowerPoint</Application>
  <PresentationFormat>宽屏</PresentationFormat>
  <Paragraphs>80</Paragraphs>
  <Slides>13</Slides>
  <Notes>13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Microsoft YaHei UI</vt:lpstr>
      <vt:lpstr>Corbel</vt:lpstr>
      <vt:lpstr>Wingdings</vt:lpstr>
      <vt:lpstr>基础</vt:lpstr>
      <vt:lpstr>40. 互动论教学法</vt:lpstr>
      <vt:lpstr>目录</vt:lpstr>
      <vt:lpstr>40.1 故事缘起</vt:lpstr>
      <vt:lpstr>40.2 故事引发的思考 </vt:lpstr>
      <vt:lpstr>40.3 互动论语言习得观如何解释语言习得？ </vt:lpstr>
      <vt:lpstr>40.3 互动论语言习得观如何解释语言习得？ </vt:lpstr>
      <vt:lpstr>40.4 我国英语教学下学生交际能力差的根源是什么？ </vt:lpstr>
      <vt:lpstr>40.5 如何根据互动论来指导我国的英语教学？ </vt:lpstr>
      <vt:lpstr>40.5 如何根据互动论来指导我国的英语教学？</vt:lpstr>
      <vt:lpstr>40.5 如何根据互动论来指导我国的英语教学？</vt:lpstr>
      <vt:lpstr>40.5 如何根据互动论来指导我国的英语教学？</vt:lpstr>
      <vt:lpstr>40.6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825290278@qq.com</cp:lastModifiedBy>
  <cp:revision>14</cp:revision>
  <dcterms:created xsi:type="dcterms:W3CDTF">2021-12-20T02:23:42Z</dcterms:created>
  <dcterms:modified xsi:type="dcterms:W3CDTF">2021-12-31T10:27:06Z</dcterms:modified>
</cp:coreProperties>
</file>